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5AE9AF-0CD2-419B-9455-6DDAF7CDEEC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5A00E1-E152-48FC-BD5F-182A2A6183E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-tvorba pitanja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u="sng" dirty="0" err="1" smtClean="0"/>
              <a:t>Present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simple</a:t>
            </a:r>
            <a:r>
              <a:rPr lang="hr-HR" b="1" u="sng" dirty="0"/>
              <a:t> </a:t>
            </a:r>
            <a:r>
              <a:rPr lang="hr-HR" b="1" u="sng" dirty="0" err="1" smtClean="0"/>
              <a:t>questions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139932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Usporedi  jesne  i  upitne  rečenice: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	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u="sng" dirty="0" err="1" smtClean="0"/>
              <a:t>play</a:t>
            </a:r>
            <a:r>
              <a:rPr lang="hr-HR" u="sng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 video </a:t>
            </a:r>
            <a:r>
              <a:rPr lang="hr-HR" dirty="0" err="1" smtClean="0"/>
              <a:t>games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.</a:t>
            </a:r>
            <a:endParaRPr lang="hr-HR" u="sng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 </a:t>
            </a:r>
            <a:r>
              <a:rPr lang="hr-HR" u="sng" dirty="0" smtClean="0">
                <a:solidFill>
                  <a:srgbClr val="00B0F0"/>
                </a:solidFill>
              </a:rPr>
              <a:t>DO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u="sng" dirty="0" err="1" smtClean="0"/>
              <a:t>play</a:t>
            </a:r>
            <a:r>
              <a:rPr lang="hr-HR" u="sng" dirty="0" smtClean="0"/>
              <a:t> </a:t>
            </a:r>
            <a:r>
              <a:rPr lang="hr-HR" dirty="0" smtClean="0"/>
              <a:t>video </a:t>
            </a:r>
            <a:r>
              <a:rPr lang="hr-HR" dirty="0" err="1" smtClean="0"/>
              <a:t>games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?</a:t>
            </a:r>
            <a:endParaRPr lang="hr-HR" dirty="0"/>
          </a:p>
          <a:p>
            <a:endParaRPr lang="hr-HR" dirty="0" smtClean="0"/>
          </a:p>
          <a:p>
            <a:pPr marL="457200" lvl="1" indent="0">
              <a:buNone/>
            </a:pPr>
            <a:r>
              <a:rPr lang="hr-HR" dirty="0" smtClean="0"/>
              <a:t>	</a:t>
            </a:r>
            <a:r>
              <a:rPr lang="hr-HR" dirty="0" err="1" smtClean="0"/>
              <a:t>She</a:t>
            </a:r>
            <a:r>
              <a:rPr lang="hr-HR" dirty="0" smtClean="0"/>
              <a:t>  </a:t>
            </a:r>
            <a:r>
              <a:rPr lang="hr-HR" u="sng" dirty="0" err="1" smtClean="0"/>
              <a:t>goes</a:t>
            </a:r>
            <a:r>
              <a:rPr lang="hr-HR" u="sng" dirty="0" smtClean="0"/>
              <a:t> </a:t>
            </a:r>
            <a:r>
              <a:rPr lang="hr-HR" dirty="0" smtClean="0"/>
              <a:t>on </a:t>
            </a:r>
            <a:r>
              <a:rPr lang="hr-HR" dirty="0" err="1" smtClean="0"/>
              <a:t>the</a:t>
            </a:r>
            <a:r>
              <a:rPr lang="hr-HR" dirty="0" smtClean="0"/>
              <a:t> Internet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evening</a:t>
            </a:r>
            <a:r>
              <a:rPr lang="hr-HR" dirty="0" smtClean="0"/>
              <a:t>.</a:t>
            </a:r>
          </a:p>
          <a:p>
            <a:pPr lvl="1"/>
            <a:endParaRPr lang="hr-HR" dirty="0"/>
          </a:p>
          <a:p>
            <a:pPr marL="457200" lvl="1" indent="0">
              <a:buNone/>
            </a:pPr>
            <a:r>
              <a:rPr lang="hr-HR" u="sng" dirty="0" smtClean="0">
                <a:solidFill>
                  <a:srgbClr val="FF0000"/>
                </a:solidFill>
              </a:rPr>
              <a:t>DOES</a:t>
            </a:r>
            <a:r>
              <a:rPr lang="hr-HR" dirty="0" smtClean="0"/>
              <a:t> 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u="sng" dirty="0" err="1" smtClean="0"/>
              <a:t>go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Internet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evening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476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TVORBA PITANJA: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r>
              <a:rPr lang="hr-HR" u="sng" dirty="0" smtClean="0">
                <a:solidFill>
                  <a:srgbClr val="FF0000"/>
                </a:solidFill>
              </a:rPr>
              <a:t>REMEMBER! (Zapamti!)</a:t>
            </a:r>
            <a:endParaRPr lang="hr-H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-pitanja se tvore tako da se na početak rečenice stavi glagol</a:t>
            </a:r>
            <a:r>
              <a:rPr lang="hr-HR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DO- kad rečenica počinje s </a:t>
            </a:r>
            <a:r>
              <a:rPr lang="hr-HR" b="1" u="sng" dirty="0" smtClean="0">
                <a:solidFill>
                  <a:srgbClr val="00B0F0"/>
                </a:solidFill>
              </a:rPr>
              <a:t>I /</a:t>
            </a:r>
            <a:r>
              <a:rPr lang="hr-HR" b="1" u="sng" dirty="0" err="1" smtClean="0">
                <a:solidFill>
                  <a:srgbClr val="00B0F0"/>
                </a:solidFill>
              </a:rPr>
              <a:t>you</a:t>
            </a:r>
            <a:r>
              <a:rPr lang="hr-HR" b="1" u="sng" dirty="0" smtClean="0">
                <a:solidFill>
                  <a:srgbClr val="00B0F0"/>
                </a:solidFill>
              </a:rPr>
              <a:t> /</a:t>
            </a:r>
            <a:r>
              <a:rPr lang="hr-HR" b="1" u="sng" dirty="0" err="1" smtClean="0">
                <a:solidFill>
                  <a:srgbClr val="00B0F0"/>
                </a:solidFill>
              </a:rPr>
              <a:t>we</a:t>
            </a:r>
            <a:r>
              <a:rPr lang="hr-HR" b="1" u="sng" dirty="0" smtClean="0">
                <a:solidFill>
                  <a:srgbClr val="00B0F0"/>
                </a:solidFill>
              </a:rPr>
              <a:t> / </a:t>
            </a:r>
            <a:r>
              <a:rPr lang="hr-HR" b="1" u="sng" dirty="0" err="1" smtClean="0">
                <a:solidFill>
                  <a:srgbClr val="00B0F0"/>
                </a:solidFill>
              </a:rPr>
              <a:t>they</a:t>
            </a:r>
            <a:endParaRPr lang="hr-HR" b="1" u="sng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DOES- kad rečenica počinje  s </a:t>
            </a:r>
            <a:r>
              <a:rPr lang="hr-HR" b="1" u="sng" dirty="0" smtClean="0">
                <a:solidFill>
                  <a:srgbClr val="FF0000"/>
                </a:solidFill>
              </a:rPr>
              <a:t>he/ </a:t>
            </a:r>
            <a:r>
              <a:rPr lang="hr-HR" b="1" u="sng" dirty="0" err="1" smtClean="0">
                <a:solidFill>
                  <a:srgbClr val="FF0000"/>
                </a:solidFill>
              </a:rPr>
              <a:t>she</a:t>
            </a:r>
            <a:r>
              <a:rPr lang="hr-HR" b="1" u="sng" dirty="0" smtClean="0">
                <a:solidFill>
                  <a:srgbClr val="FF0000"/>
                </a:solidFill>
              </a:rPr>
              <a:t> /</a:t>
            </a:r>
            <a:r>
              <a:rPr lang="hr-HR" b="1" u="sng" dirty="0" err="1" smtClean="0">
                <a:solidFill>
                  <a:srgbClr val="FF0000"/>
                </a:solidFill>
              </a:rPr>
              <a:t>it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(3. osoba jednine)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Glagol gubi nastavak –S.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u="sng" dirty="0" smtClean="0"/>
              <a:t>YES /NO QUESTIONS  </a:t>
            </a:r>
            <a:r>
              <a:rPr lang="hr-HR" sz="2400" u="sng" dirty="0" err="1" smtClean="0"/>
              <a:t>and</a:t>
            </a:r>
            <a:r>
              <a:rPr lang="hr-HR" sz="2400" u="sng" dirty="0" smtClean="0"/>
              <a:t>  SHORT  ANSWERS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(DA / NE pitanja i kratki odgovori)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u="sng" dirty="0" smtClean="0"/>
              <a:t>Jednina (singular</a:t>
            </a:r>
            <a:r>
              <a:rPr lang="hr-HR" sz="1800" dirty="0" smtClean="0"/>
              <a:t>)		</a:t>
            </a:r>
            <a:r>
              <a:rPr lang="hr-HR" sz="1800" dirty="0" err="1" smtClean="0"/>
              <a:t>Short</a:t>
            </a:r>
            <a:r>
              <a:rPr lang="hr-HR" sz="1800" dirty="0" smtClean="0"/>
              <a:t> </a:t>
            </a:r>
            <a:r>
              <a:rPr lang="hr-HR" sz="1800" dirty="0" err="1" smtClean="0"/>
              <a:t>answers</a:t>
            </a:r>
            <a:endParaRPr lang="hr-HR" sz="1800" dirty="0" smtClean="0"/>
          </a:p>
          <a:p>
            <a:endParaRPr lang="hr-HR" sz="1800" dirty="0" smtClean="0"/>
          </a:p>
          <a:p>
            <a:r>
              <a:rPr lang="hr-HR" sz="1800" dirty="0" smtClean="0"/>
              <a:t>1. </a:t>
            </a:r>
            <a:r>
              <a:rPr lang="hr-HR" sz="1800" dirty="0" smtClean="0">
                <a:solidFill>
                  <a:srgbClr val="00B0F0"/>
                </a:solidFill>
              </a:rPr>
              <a:t>DO</a:t>
            </a:r>
            <a:r>
              <a:rPr lang="hr-HR" sz="1800" dirty="0" smtClean="0"/>
              <a:t> I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	</a:t>
            </a:r>
            <a:r>
              <a:rPr lang="hr-HR" sz="1800" dirty="0" err="1" smtClean="0"/>
              <a:t>Yes</a:t>
            </a:r>
            <a:r>
              <a:rPr lang="hr-HR" sz="1800" dirty="0" smtClean="0"/>
              <a:t> , I </a:t>
            </a:r>
            <a:r>
              <a:rPr lang="hr-HR" sz="1800" dirty="0" smtClean="0">
                <a:solidFill>
                  <a:srgbClr val="00B0F0"/>
                </a:solidFill>
              </a:rPr>
              <a:t>do</a:t>
            </a:r>
            <a:r>
              <a:rPr lang="hr-HR" sz="1800" dirty="0" smtClean="0"/>
              <a:t>. / No, I </a:t>
            </a:r>
            <a:r>
              <a:rPr lang="hr-HR" sz="1800" dirty="0" smtClean="0">
                <a:solidFill>
                  <a:srgbClr val="00B0F0"/>
                </a:solidFill>
              </a:rPr>
              <a:t>don’t</a:t>
            </a:r>
            <a:r>
              <a:rPr lang="hr-HR" sz="1800" dirty="0" smtClean="0"/>
              <a:t>.</a:t>
            </a:r>
          </a:p>
          <a:p>
            <a:r>
              <a:rPr lang="hr-HR" sz="1800" dirty="0" smtClean="0"/>
              <a:t>2 </a:t>
            </a:r>
            <a:r>
              <a:rPr lang="hr-HR" sz="1800" dirty="0" smtClean="0">
                <a:solidFill>
                  <a:srgbClr val="00B0F0"/>
                </a:solidFill>
              </a:rPr>
              <a:t>.DO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do.</a:t>
            </a:r>
            <a:r>
              <a:rPr lang="hr-HR" sz="1800" dirty="0" smtClean="0"/>
              <a:t> / No,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don’t.</a:t>
            </a:r>
          </a:p>
          <a:p>
            <a:r>
              <a:rPr lang="hr-HR" sz="1800" dirty="0" smtClean="0"/>
              <a:t>3. </a:t>
            </a:r>
            <a:r>
              <a:rPr lang="hr-HR" sz="1800" dirty="0" smtClean="0">
                <a:solidFill>
                  <a:srgbClr val="FF0000"/>
                </a:solidFill>
              </a:rPr>
              <a:t>DOES</a:t>
            </a:r>
            <a:r>
              <a:rPr lang="hr-HR" sz="1800" dirty="0" smtClean="0"/>
              <a:t> he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he </a:t>
            </a:r>
            <a:r>
              <a:rPr lang="hr-HR" sz="1800" dirty="0" err="1" smtClean="0">
                <a:solidFill>
                  <a:srgbClr val="FF0000"/>
                </a:solidFill>
              </a:rPr>
              <a:t>does</a:t>
            </a:r>
            <a:r>
              <a:rPr lang="hr-HR" sz="1800" dirty="0" smtClean="0">
                <a:solidFill>
                  <a:srgbClr val="FF0000"/>
                </a:solidFill>
              </a:rPr>
              <a:t>.</a:t>
            </a:r>
            <a:r>
              <a:rPr lang="hr-HR" sz="1800" dirty="0" smtClean="0"/>
              <a:t> / NO, he </a:t>
            </a:r>
            <a:r>
              <a:rPr lang="hr-HR" sz="1800" dirty="0" err="1" smtClean="0">
                <a:solidFill>
                  <a:srgbClr val="FF0000"/>
                </a:solidFill>
              </a:rPr>
              <a:t>doesn</a:t>
            </a:r>
            <a:r>
              <a:rPr lang="hr-HR" sz="1800" dirty="0" smtClean="0">
                <a:solidFill>
                  <a:srgbClr val="FF0000"/>
                </a:solidFill>
              </a:rPr>
              <a:t>’t</a:t>
            </a:r>
            <a:r>
              <a:rPr lang="hr-HR" sz="1800" dirty="0" smtClean="0"/>
              <a:t>.</a:t>
            </a:r>
          </a:p>
          <a:p>
            <a:r>
              <a:rPr lang="hr-HR" sz="1800" dirty="0"/>
              <a:t> </a:t>
            </a:r>
            <a:r>
              <a:rPr lang="hr-HR" sz="1800" dirty="0" smtClean="0"/>
              <a:t>    </a:t>
            </a:r>
            <a:r>
              <a:rPr lang="hr-HR" sz="1800" dirty="0" smtClean="0">
                <a:solidFill>
                  <a:srgbClr val="FF0000"/>
                </a:solidFill>
              </a:rPr>
              <a:t>DOES </a:t>
            </a:r>
            <a:r>
              <a:rPr lang="hr-HR" sz="1800" dirty="0" err="1" smtClean="0"/>
              <a:t>she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she</a:t>
            </a:r>
            <a:r>
              <a:rPr lang="hr-HR" sz="1800" dirty="0" smtClean="0"/>
              <a:t> </a:t>
            </a:r>
            <a:r>
              <a:rPr lang="hr-HR" sz="1800" dirty="0" err="1" smtClean="0">
                <a:solidFill>
                  <a:srgbClr val="FF0000"/>
                </a:solidFill>
              </a:rPr>
              <a:t>does</a:t>
            </a:r>
            <a:r>
              <a:rPr lang="hr-HR" sz="1800" dirty="0" smtClean="0"/>
              <a:t>. / No, </a:t>
            </a:r>
            <a:r>
              <a:rPr lang="hr-HR" sz="1800" dirty="0" err="1" smtClean="0"/>
              <a:t>she</a:t>
            </a:r>
            <a:r>
              <a:rPr lang="hr-HR" sz="1800" dirty="0" smtClean="0"/>
              <a:t> </a:t>
            </a:r>
            <a:r>
              <a:rPr lang="hr-HR" sz="1800" dirty="0" err="1" smtClean="0">
                <a:solidFill>
                  <a:srgbClr val="FF0000"/>
                </a:solidFill>
              </a:rPr>
              <a:t>doesn</a:t>
            </a:r>
            <a:r>
              <a:rPr lang="hr-HR" sz="1800" dirty="0" smtClean="0">
                <a:solidFill>
                  <a:srgbClr val="FF0000"/>
                </a:solidFill>
              </a:rPr>
              <a:t>’t.</a:t>
            </a:r>
          </a:p>
          <a:p>
            <a:r>
              <a:rPr lang="hr-HR" sz="1800" dirty="0"/>
              <a:t> </a:t>
            </a:r>
            <a:r>
              <a:rPr lang="hr-HR" sz="1800" dirty="0" smtClean="0"/>
              <a:t>    </a:t>
            </a:r>
            <a:r>
              <a:rPr lang="hr-HR" sz="1800" dirty="0" smtClean="0">
                <a:solidFill>
                  <a:srgbClr val="FF0000"/>
                </a:solidFill>
              </a:rPr>
              <a:t>DOES</a:t>
            </a:r>
            <a:r>
              <a:rPr lang="hr-HR" sz="1800" dirty="0" smtClean="0"/>
              <a:t> </a:t>
            </a:r>
            <a:r>
              <a:rPr lang="hr-HR" sz="1800" dirty="0" err="1" smtClean="0"/>
              <a:t>it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it</a:t>
            </a:r>
            <a:r>
              <a:rPr lang="hr-HR" sz="1800" dirty="0" smtClean="0"/>
              <a:t> </a:t>
            </a:r>
            <a:r>
              <a:rPr lang="hr-HR" sz="1800" dirty="0" err="1" smtClean="0">
                <a:solidFill>
                  <a:srgbClr val="FF0000"/>
                </a:solidFill>
              </a:rPr>
              <a:t>does</a:t>
            </a:r>
            <a:r>
              <a:rPr lang="hr-HR" sz="1800" dirty="0" smtClean="0"/>
              <a:t>. / No </a:t>
            </a:r>
            <a:r>
              <a:rPr lang="hr-HR" sz="1800" dirty="0" err="1" smtClean="0"/>
              <a:t>it</a:t>
            </a:r>
            <a:r>
              <a:rPr lang="hr-HR" sz="1800" dirty="0" smtClean="0"/>
              <a:t> </a:t>
            </a:r>
            <a:r>
              <a:rPr lang="hr-HR" sz="1800" dirty="0" err="1" smtClean="0">
                <a:solidFill>
                  <a:srgbClr val="FF0000"/>
                </a:solidFill>
              </a:rPr>
              <a:t>doesn</a:t>
            </a:r>
            <a:r>
              <a:rPr lang="hr-HR" sz="1800" dirty="0" smtClean="0">
                <a:solidFill>
                  <a:srgbClr val="FF0000"/>
                </a:solidFill>
              </a:rPr>
              <a:t>’t.</a:t>
            </a:r>
          </a:p>
          <a:p>
            <a:endParaRPr lang="hr-HR" sz="1800" dirty="0"/>
          </a:p>
          <a:p>
            <a:r>
              <a:rPr lang="hr-HR" sz="1800" u="sng" dirty="0" smtClean="0"/>
              <a:t>Množina (plural)</a:t>
            </a:r>
          </a:p>
          <a:p>
            <a:endParaRPr lang="hr-HR" sz="1800" dirty="0" smtClean="0"/>
          </a:p>
          <a:p>
            <a:r>
              <a:rPr lang="hr-HR" sz="1800" dirty="0" smtClean="0"/>
              <a:t>1. </a:t>
            </a:r>
            <a:r>
              <a:rPr lang="hr-HR" sz="1800" dirty="0" smtClean="0">
                <a:solidFill>
                  <a:srgbClr val="00B0F0"/>
                </a:solidFill>
              </a:rPr>
              <a:t>DO</a:t>
            </a:r>
            <a:r>
              <a:rPr lang="hr-HR" sz="1800" dirty="0" smtClean="0"/>
              <a:t> </a:t>
            </a:r>
            <a:r>
              <a:rPr lang="hr-HR" sz="1800" dirty="0" err="1" smtClean="0"/>
              <a:t>we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we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do.</a:t>
            </a:r>
            <a:r>
              <a:rPr lang="hr-HR" sz="1800" dirty="0" smtClean="0"/>
              <a:t> / No, </a:t>
            </a:r>
            <a:r>
              <a:rPr lang="hr-HR" sz="1800" dirty="0" err="1" smtClean="0"/>
              <a:t>we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don’t.</a:t>
            </a:r>
          </a:p>
          <a:p>
            <a:r>
              <a:rPr lang="hr-HR" sz="1800" dirty="0" smtClean="0"/>
              <a:t>2. </a:t>
            </a:r>
            <a:r>
              <a:rPr lang="hr-HR" sz="1800" dirty="0" smtClean="0">
                <a:solidFill>
                  <a:srgbClr val="00B0F0"/>
                </a:solidFill>
              </a:rPr>
              <a:t>DO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do. </a:t>
            </a:r>
            <a:r>
              <a:rPr lang="hr-HR" sz="1800" dirty="0" smtClean="0"/>
              <a:t>/ No , </a:t>
            </a:r>
            <a:r>
              <a:rPr lang="hr-HR" sz="1800" dirty="0" err="1" smtClean="0"/>
              <a:t>you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don’t.</a:t>
            </a:r>
          </a:p>
          <a:p>
            <a:r>
              <a:rPr lang="hr-HR" sz="1800" dirty="0" smtClean="0"/>
              <a:t>3. </a:t>
            </a:r>
            <a:r>
              <a:rPr lang="hr-HR" sz="1800" dirty="0" smtClean="0">
                <a:solidFill>
                  <a:srgbClr val="00B0F0"/>
                </a:solidFill>
              </a:rPr>
              <a:t>DO </a:t>
            </a:r>
            <a:r>
              <a:rPr lang="hr-HR" sz="1800" dirty="0" err="1" smtClean="0"/>
              <a:t>they</a:t>
            </a:r>
            <a:r>
              <a:rPr lang="hr-HR" sz="1800" dirty="0" smtClean="0"/>
              <a:t> </a:t>
            </a:r>
            <a:r>
              <a:rPr lang="hr-HR" sz="1800" dirty="0" err="1" smtClean="0"/>
              <a:t>play</a:t>
            </a:r>
            <a:r>
              <a:rPr lang="hr-HR" sz="1800" dirty="0" smtClean="0"/>
              <a:t>?		</a:t>
            </a:r>
            <a:r>
              <a:rPr lang="hr-HR" sz="1800" dirty="0" err="1" smtClean="0"/>
              <a:t>Yes</a:t>
            </a:r>
            <a:r>
              <a:rPr lang="hr-HR" sz="1800" dirty="0" smtClean="0"/>
              <a:t>, </a:t>
            </a:r>
            <a:r>
              <a:rPr lang="hr-HR" sz="1800" dirty="0" err="1" smtClean="0"/>
              <a:t>they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</a:t>
            </a:r>
            <a:r>
              <a:rPr lang="hr-HR" sz="1800" dirty="0" smtClean="0"/>
              <a:t>. No, </a:t>
            </a:r>
            <a:r>
              <a:rPr lang="hr-HR" sz="1800" dirty="0" err="1" smtClean="0"/>
              <a:t>they</a:t>
            </a:r>
            <a:r>
              <a:rPr lang="hr-HR" sz="1800" dirty="0" smtClean="0"/>
              <a:t> </a:t>
            </a:r>
            <a:r>
              <a:rPr lang="hr-HR" sz="1800" dirty="0" smtClean="0">
                <a:solidFill>
                  <a:srgbClr val="00B0F0"/>
                </a:solidFill>
              </a:rPr>
              <a:t>don’t.</a:t>
            </a:r>
            <a:endParaRPr lang="hr-HR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Kad pitanje počinje s glagolom, moguća su samo dva odgovora YES ili NO. Zato se takva pitanja nazivaju YES/NO </a:t>
            </a:r>
            <a:r>
              <a:rPr lang="hr-HR" sz="2400" dirty="0" err="1" smtClean="0"/>
              <a:t>questions</a:t>
            </a:r>
            <a:r>
              <a:rPr lang="hr-HR" sz="2400" dirty="0" smtClean="0"/>
              <a:t>. U kratkom odgovoru ponavljamo </a:t>
            </a:r>
            <a:r>
              <a:rPr lang="hr-HR" sz="2400" dirty="0" err="1" smtClean="0"/>
              <a:t>galgol</a:t>
            </a:r>
            <a:r>
              <a:rPr lang="hr-HR" sz="2400" dirty="0" smtClean="0"/>
              <a:t> s početka pitanja, npr.</a:t>
            </a:r>
            <a:endParaRPr lang="hr-HR" sz="2400" dirty="0"/>
          </a:p>
          <a:p>
            <a:endParaRPr lang="hr-HR" sz="2400" dirty="0" smtClean="0"/>
          </a:p>
          <a:p>
            <a:r>
              <a:rPr lang="hr-HR" sz="2200" dirty="0" err="1" smtClean="0">
                <a:solidFill>
                  <a:srgbClr val="FF0000"/>
                </a:solidFill>
              </a:rPr>
              <a:t>Does</a:t>
            </a:r>
            <a:r>
              <a:rPr lang="hr-HR" sz="2200" dirty="0" smtClean="0">
                <a:solidFill>
                  <a:srgbClr val="FF0000"/>
                </a:solidFill>
              </a:rPr>
              <a:t> </a:t>
            </a:r>
            <a:r>
              <a:rPr lang="hr-HR" sz="2200" dirty="0" err="1" smtClean="0"/>
              <a:t>Molly</a:t>
            </a:r>
            <a:r>
              <a:rPr lang="hr-HR" sz="2200" dirty="0" smtClean="0"/>
              <a:t>  </a:t>
            </a:r>
            <a:r>
              <a:rPr lang="hr-HR" sz="2200" dirty="0" err="1" smtClean="0"/>
              <a:t>play</a:t>
            </a:r>
            <a:r>
              <a:rPr lang="hr-HR" sz="2200" dirty="0" smtClean="0"/>
              <a:t> </a:t>
            </a:r>
            <a:r>
              <a:rPr lang="hr-HR" sz="2200" dirty="0" err="1" smtClean="0"/>
              <a:t>volleyball</a:t>
            </a:r>
            <a:r>
              <a:rPr lang="hr-HR" sz="2200" dirty="0" smtClean="0"/>
              <a:t>?	</a:t>
            </a:r>
            <a:r>
              <a:rPr lang="hr-HR" sz="2200" dirty="0" err="1" smtClean="0"/>
              <a:t>Yes</a:t>
            </a:r>
            <a:r>
              <a:rPr lang="hr-HR" sz="2200" dirty="0" smtClean="0"/>
              <a:t> , </a:t>
            </a:r>
            <a:r>
              <a:rPr lang="hr-HR" sz="2200" dirty="0" err="1" smtClean="0"/>
              <a:t>she</a:t>
            </a:r>
            <a:r>
              <a:rPr lang="hr-HR" sz="2200" dirty="0" smtClean="0"/>
              <a:t> </a:t>
            </a:r>
            <a:r>
              <a:rPr lang="hr-HR" sz="2200" dirty="0" err="1" smtClean="0">
                <a:solidFill>
                  <a:srgbClr val="FF0000"/>
                </a:solidFill>
              </a:rPr>
              <a:t>does</a:t>
            </a:r>
            <a:r>
              <a:rPr lang="hr-HR" sz="2200" dirty="0" smtClean="0"/>
              <a:t>. / No, </a:t>
            </a:r>
            <a:r>
              <a:rPr lang="hr-HR" sz="2200" dirty="0" err="1" smtClean="0"/>
              <a:t>she</a:t>
            </a:r>
            <a:r>
              <a:rPr lang="hr-HR" sz="2200" dirty="0" smtClean="0"/>
              <a:t> </a:t>
            </a:r>
            <a:r>
              <a:rPr lang="hr-HR" sz="2200" dirty="0" err="1" smtClean="0">
                <a:solidFill>
                  <a:srgbClr val="FF0000"/>
                </a:solidFill>
              </a:rPr>
              <a:t>doesn</a:t>
            </a:r>
            <a:r>
              <a:rPr lang="hr-HR" sz="2200" dirty="0" smtClean="0">
                <a:solidFill>
                  <a:srgbClr val="FF0000"/>
                </a:solidFill>
              </a:rPr>
              <a:t>’t.</a:t>
            </a:r>
          </a:p>
          <a:p>
            <a:r>
              <a:rPr lang="hr-HR" sz="2200" dirty="0" smtClean="0">
                <a:solidFill>
                  <a:srgbClr val="00B0F0"/>
                </a:solidFill>
              </a:rPr>
              <a:t>Do</a:t>
            </a:r>
            <a:r>
              <a:rPr lang="hr-HR" sz="2200" dirty="0" smtClean="0"/>
              <a:t> </a:t>
            </a:r>
            <a:r>
              <a:rPr lang="hr-HR" sz="2200" dirty="0" err="1" smtClean="0"/>
              <a:t>you</a:t>
            </a:r>
            <a:r>
              <a:rPr lang="hr-HR" sz="2200" dirty="0" smtClean="0"/>
              <a:t> </a:t>
            </a:r>
            <a:r>
              <a:rPr lang="hr-HR" sz="2200" dirty="0" err="1" smtClean="0"/>
              <a:t>like</a:t>
            </a:r>
            <a:r>
              <a:rPr lang="hr-HR" sz="2200" dirty="0" smtClean="0"/>
              <a:t> sport?		</a:t>
            </a:r>
            <a:r>
              <a:rPr lang="hr-HR" sz="2200" dirty="0" err="1" smtClean="0"/>
              <a:t>Yes</a:t>
            </a:r>
            <a:r>
              <a:rPr lang="hr-HR" sz="2200" dirty="0" smtClean="0"/>
              <a:t>, I </a:t>
            </a:r>
            <a:r>
              <a:rPr lang="hr-HR" sz="2200" dirty="0" smtClean="0">
                <a:solidFill>
                  <a:srgbClr val="00B0F0"/>
                </a:solidFill>
              </a:rPr>
              <a:t>do</a:t>
            </a:r>
            <a:r>
              <a:rPr lang="hr-HR" sz="2200" dirty="0" smtClean="0"/>
              <a:t>. / No, I </a:t>
            </a:r>
            <a:r>
              <a:rPr lang="hr-HR" sz="2200" dirty="0" smtClean="0">
                <a:solidFill>
                  <a:srgbClr val="00B0F0"/>
                </a:solidFill>
              </a:rPr>
              <a:t>don’t.</a:t>
            </a:r>
          </a:p>
          <a:p>
            <a:pPr marL="3657600" lvl="8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77614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WH-QUESTIONS</a:t>
            </a:r>
            <a:endParaRPr lang="hr-HR" sz="3600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Pitanja koja počinju s bilo kojom upitnom riječi zovu se WH pitanja  zato što većina upitnih riječi u engleskom jeziku počinje sa slovima wh, npr.</a:t>
            </a:r>
          </a:p>
          <a:p>
            <a:endParaRPr lang="hr-HR" sz="2800" dirty="0" smtClean="0"/>
          </a:p>
          <a:p>
            <a:r>
              <a:rPr lang="hr-HR" sz="2800" b="1" u="sng" dirty="0" err="1" smtClean="0"/>
              <a:t>When</a:t>
            </a:r>
            <a:r>
              <a:rPr lang="hr-HR" sz="2800" dirty="0" smtClean="0"/>
              <a:t> </a:t>
            </a:r>
            <a:r>
              <a:rPr lang="hr-HR" sz="2800" dirty="0" err="1" smtClean="0"/>
              <a:t>does</a:t>
            </a:r>
            <a:r>
              <a:rPr lang="hr-HR" sz="2800" dirty="0" smtClean="0"/>
              <a:t> </a:t>
            </a:r>
            <a:r>
              <a:rPr lang="hr-HR" sz="2800" dirty="0" err="1" smtClean="0"/>
              <a:t>Molly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dinner</a:t>
            </a:r>
            <a:r>
              <a:rPr lang="hr-HR" sz="2800" dirty="0"/>
              <a:t>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?</a:t>
            </a:r>
          </a:p>
          <a:p>
            <a:r>
              <a:rPr lang="hr-HR" sz="2800" dirty="0" err="1" smtClean="0"/>
              <a:t>She</a:t>
            </a:r>
            <a:r>
              <a:rPr lang="hr-HR" sz="2800" dirty="0" smtClean="0"/>
              <a:t>  </a:t>
            </a:r>
            <a:r>
              <a:rPr lang="hr-HR" sz="2800" dirty="0" err="1" smtClean="0"/>
              <a:t>has</a:t>
            </a:r>
            <a:r>
              <a:rPr lang="hr-HR" sz="2800" dirty="0" smtClean="0"/>
              <a:t> </a:t>
            </a:r>
            <a:r>
              <a:rPr lang="hr-HR" sz="2800" dirty="0" err="1" smtClean="0"/>
              <a:t>dinner</a:t>
            </a:r>
            <a:r>
              <a:rPr lang="hr-HR" sz="2800" dirty="0" smtClean="0"/>
              <a:t> at 7 pm.</a:t>
            </a:r>
            <a:endParaRPr lang="hr-HR" sz="2800" dirty="0"/>
          </a:p>
          <a:p>
            <a:endParaRPr lang="hr-HR" sz="2800" dirty="0" smtClean="0"/>
          </a:p>
          <a:p>
            <a:r>
              <a:rPr lang="hr-HR" sz="2800" b="1" u="sng" dirty="0" err="1" smtClean="0"/>
              <a:t>What</a:t>
            </a:r>
            <a:r>
              <a:rPr lang="hr-HR" sz="2800" dirty="0" smtClean="0"/>
              <a:t> do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do</a:t>
            </a:r>
            <a:r>
              <a:rPr lang="hr-HR" sz="2800" dirty="0" smtClean="0"/>
              <a:t>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afternoon</a:t>
            </a:r>
            <a:r>
              <a:rPr lang="hr-HR" sz="2800" dirty="0" smtClean="0"/>
              <a:t>?</a:t>
            </a:r>
          </a:p>
          <a:p>
            <a:r>
              <a:rPr lang="hr-HR" sz="2800" dirty="0" smtClean="0"/>
              <a:t>I </a:t>
            </a:r>
            <a:r>
              <a:rPr lang="hr-HR" sz="2800" dirty="0" err="1" smtClean="0"/>
              <a:t>play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</a:t>
            </a:r>
            <a:r>
              <a:rPr lang="hr-HR" sz="2800" dirty="0" err="1" smtClean="0"/>
              <a:t>my</a:t>
            </a:r>
            <a:r>
              <a:rPr lang="hr-HR" sz="2800" dirty="0" smtClean="0"/>
              <a:t> </a:t>
            </a:r>
            <a:r>
              <a:rPr lang="hr-HR" sz="2800" dirty="0" err="1" smtClean="0"/>
              <a:t>friends</a:t>
            </a:r>
            <a:r>
              <a:rPr lang="hr-HR" sz="2800" dirty="0" smtClean="0"/>
              <a:t>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afternoon</a:t>
            </a:r>
            <a:r>
              <a:rPr lang="hr-HR" sz="2800" dirty="0" smtClean="0"/>
              <a:t>.</a:t>
            </a:r>
          </a:p>
          <a:p>
            <a:endParaRPr lang="hr-HR" sz="2800" dirty="0" smtClean="0"/>
          </a:p>
          <a:p>
            <a:r>
              <a:rPr lang="hr-HR" sz="2800" dirty="0" smtClean="0"/>
              <a:t>Odgovori mogu biti različiti.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35190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180</Words>
  <Application>Microsoft Office PowerPoint</Application>
  <PresentationFormat>Prikaz na zaslonu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Apotekarska</vt:lpstr>
      <vt:lpstr>Present simple questions</vt:lpstr>
      <vt:lpstr>Usporedi  jesne  i  upitne  rečenice:</vt:lpstr>
      <vt:lpstr>TVORBA PITANJA:</vt:lpstr>
      <vt:lpstr>YES /NO QUESTIONS  and  SHORT  ANSWERS (DA / NE pitanja i kratki odgovori)</vt:lpstr>
      <vt:lpstr>PowerPointova prezentacija</vt:lpstr>
      <vt:lpstr>WH-QUESTIONS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questions</dc:title>
  <dc:creator>OŠ STON 5</dc:creator>
  <cp:lastModifiedBy>OŠ STON 5</cp:lastModifiedBy>
  <cp:revision>5</cp:revision>
  <dcterms:created xsi:type="dcterms:W3CDTF">2020-03-24T09:37:04Z</dcterms:created>
  <dcterms:modified xsi:type="dcterms:W3CDTF">2020-03-24T10:24:41Z</dcterms:modified>
</cp:coreProperties>
</file>