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AE9AF-0CD2-419B-9455-6DDAF7CDEEC2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05A00E1-E152-48FC-BD5F-182A2A6183EF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AE9AF-0CD2-419B-9455-6DDAF7CDEEC2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A00E1-E152-48FC-BD5F-182A2A6183E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AE9AF-0CD2-419B-9455-6DDAF7CDEEC2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A00E1-E152-48FC-BD5F-182A2A6183E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AE9AF-0CD2-419B-9455-6DDAF7CDEEC2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A00E1-E152-48FC-BD5F-182A2A6183E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AE9AF-0CD2-419B-9455-6DDAF7CDEEC2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A00E1-E152-48FC-BD5F-182A2A6183EF}" type="slidenum">
              <a:rPr lang="hr-HR" smtClean="0"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AE9AF-0CD2-419B-9455-6DDAF7CDEEC2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A00E1-E152-48FC-BD5F-182A2A6183E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AE9AF-0CD2-419B-9455-6DDAF7CDEEC2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A00E1-E152-48FC-BD5F-182A2A6183E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AE9AF-0CD2-419B-9455-6DDAF7CDEEC2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A00E1-E152-48FC-BD5F-182A2A6183E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AE9AF-0CD2-419B-9455-6DDAF7CDEEC2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A00E1-E152-48FC-BD5F-182A2A6183E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AE9AF-0CD2-419B-9455-6DDAF7CDEEC2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A00E1-E152-48FC-BD5F-182A2A6183EF}" type="slidenum">
              <a:rPr lang="hr-HR" smtClean="0"/>
              <a:t>‹#›</a:t>
            </a:fld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AE9AF-0CD2-419B-9455-6DDAF7CDEEC2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A00E1-E152-48FC-BD5F-182A2A6183EF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B5AE9AF-0CD2-419B-9455-6DDAF7CDEEC2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05A00E1-E152-48FC-BD5F-182A2A6183EF}" type="slidenum">
              <a:rPr lang="hr-HR" smtClean="0"/>
              <a:t>‹#›</a:t>
            </a:fld>
            <a:endParaRPr lang="hr-HR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-tvorba pitanja</a:t>
            </a:r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b="1" u="sng" dirty="0" err="1" smtClean="0"/>
              <a:t>Present</a:t>
            </a:r>
            <a:r>
              <a:rPr lang="hr-HR" b="1" u="sng" dirty="0" smtClean="0"/>
              <a:t> </a:t>
            </a:r>
            <a:r>
              <a:rPr lang="hr-HR" b="1" u="sng" dirty="0" err="1" smtClean="0"/>
              <a:t>simple</a:t>
            </a:r>
            <a:r>
              <a:rPr lang="hr-HR" b="1" u="sng" dirty="0"/>
              <a:t> </a:t>
            </a:r>
            <a:r>
              <a:rPr lang="hr-HR" b="1" u="sng" dirty="0" err="1" smtClean="0"/>
              <a:t>questions</a:t>
            </a:r>
            <a:endParaRPr lang="hr-HR" b="1" u="sng" dirty="0"/>
          </a:p>
        </p:txBody>
      </p:sp>
    </p:spTree>
    <p:extLst>
      <p:ext uri="{BB962C8B-B14F-4D97-AF65-F5344CB8AC3E}">
        <p14:creationId xmlns:p14="http://schemas.microsoft.com/office/powerpoint/2010/main" val="1399327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dirty="0" smtClean="0"/>
              <a:t>Usporedi  jesne  i  upitne  rečenice:</a:t>
            </a:r>
            <a:endParaRPr lang="hr-HR" sz="28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	</a:t>
            </a:r>
            <a:r>
              <a:rPr lang="hr-HR" dirty="0" err="1" smtClean="0"/>
              <a:t>They</a:t>
            </a:r>
            <a:r>
              <a:rPr lang="hr-HR" dirty="0" smtClean="0"/>
              <a:t> </a:t>
            </a:r>
            <a:r>
              <a:rPr lang="hr-HR" u="sng" dirty="0" err="1" smtClean="0"/>
              <a:t>play</a:t>
            </a:r>
            <a:r>
              <a:rPr lang="hr-HR" u="sng" dirty="0" smtClean="0">
                <a:solidFill>
                  <a:srgbClr val="FF0000"/>
                </a:solidFill>
              </a:rPr>
              <a:t> </a:t>
            </a:r>
            <a:r>
              <a:rPr lang="hr-HR" dirty="0" smtClean="0"/>
              <a:t> video </a:t>
            </a:r>
            <a:r>
              <a:rPr lang="hr-HR" dirty="0" err="1" smtClean="0"/>
              <a:t>games</a:t>
            </a:r>
            <a:r>
              <a:rPr lang="hr-HR" dirty="0" smtClean="0"/>
              <a:t> </a:t>
            </a:r>
            <a:r>
              <a:rPr lang="hr-HR" dirty="0" err="1" smtClean="0"/>
              <a:t>every</a:t>
            </a:r>
            <a:r>
              <a:rPr lang="hr-HR" dirty="0"/>
              <a:t> </a:t>
            </a:r>
            <a:r>
              <a:rPr lang="hr-HR" dirty="0" err="1" smtClean="0"/>
              <a:t>day</a:t>
            </a:r>
            <a:r>
              <a:rPr lang="hr-HR" dirty="0" smtClean="0"/>
              <a:t>.</a:t>
            </a:r>
            <a:endParaRPr lang="hr-HR" u="sng" dirty="0" smtClean="0"/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/>
              <a:t> </a:t>
            </a:r>
            <a:r>
              <a:rPr lang="hr-HR" u="sng" dirty="0" smtClean="0">
                <a:solidFill>
                  <a:srgbClr val="00B0F0"/>
                </a:solidFill>
              </a:rPr>
              <a:t>DO</a:t>
            </a:r>
            <a:r>
              <a:rPr lang="hr-HR" dirty="0" smtClean="0"/>
              <a:t> </a:t>
            </a:r>
            <a:r>
              <a:rPr lang="hr-HR" dirty="0" err="1" smtClean="0"/>
              <a:t>they</a:t>
            </a:r>
            <a:r>
              <a:rPr lang="hr-HR" dirty="0" smtClean="0"/>
              <a:t> </a:t>
            </a:r>
            <a:r>
              <a:rPr lang="hr-HR" u="sng" dirty="0" err="1" smtClean="0"/>
              <a:t>play</a:t>
            </a:r>
            <a:r>
              <a:rPr lang="hr-HR" u="sng" dirty="0" smtClean="0"/>
              <a:t> </a:t>
            </a:r>
            <a:r>
              <a:rPr lang="hr-HR" dirty="0" smtClean="0"/>
              <a:t>video </a:t>
            </a:r>
            <a:r>
              <a:rPr lang="hr-HR" dirty="0" err="1" smtClean="0"/>
              <a:t>games</a:t>
            </a:r>
            <a:r>
              <a:rPr lang="hr-HR" dirty="0" smtClean="0"/>
              <a:t> </a:t>
            </a:r>
            <a:r>
              <a:rPr lang="hr-HR" dirty="0" err="1" smtClean="0"/>
              <a:t>every</a:t>
            </a:r>
            <a:r>
              <a:rPr lang="hr-HR" dirty="0" smtClean="0"/>
              <a:t> </a:t>
            </a:r>
            <a:r>
              <a:rPr lang="hr-HR" dirty="0" err="1" smtClean="0"/>
              <a:t>day</a:t>
            </a:r>
            <a:r>
              <a:rPr lang="hr-HR" dirty="0" smtClean="0"/>
              <a:t>?</a:t>
            </a:r>
            <a:endParaRPr lang="hr-HR" dirty="0"/>
          </a:p>
          <a:p>
            <a:endParaRPr lang="hr-HR" dirty="0" smtClean="0"/>
          </a:p>
          <a:p>
            <a:pPr marL="457200" lvl="1" indent="0">
              <a:buNone/>
            </a:pPr>
            <a:r>
              <a:rPr lang="hr-HR" dirty="0" smtClean="0"/>
              <a:t>	</a:t>
            </a:r>
            <a:r>
              <a:rPr lang="hr-HR" dirty="0" err="1" smtClean="0"/>
              <a:t>She</a:t>
            </a:r>
            <a:r>
              <a:rPr lang="hr-HR" dirty="0" smtClean="0"/>
              <a:t>  </a:t>
            </a:r>
            <a:r>
              <a:rPr lang="hr-HR" u="sng" dirty="0" err="1" smtClean="0"/>
              <a:t>goes</a:t>
            </a:r>
            <a:r>
              <a:rPr lang="hr-HR" u="sng" dirty="0" smtClean="0"/>
              <a:t> </a:t>
            </a:r>
            <a:r>
              <a:rPr lang="hr-HR" dirty="0" smtClean="0"/>
              <a:t>on </a:t>
            </a:r>
            <a:r>
              <a:rPr lang="hr-HR" dirty="0" err="1" smtClean="0"/>
              <a:t>the</a:t>
            </a:r>
            <a:r>
              <a:rPr lang="hr-HR" dirty="0" smtClean="0"/>
              <a:t> Internet </a:t>
            </a:r>
            <a:r>
              <a:rPr lang="hr-HR" dirty="0" err="1" smtClean="0"/>
              <a:t>every</a:t>
            </a:r>
            <a:r>
              <a:rPr lang="hr-HR" dirty="0" smtClean="0"/>
              <a:t> </a:t>
            </a:r>
            <a:r>
              <a:rPr lang="hr-HR" dirty="0" err="1" smtClean="0"/>
              <a:t>evening</a:t>
            </a:r>
            <a:r>
              <a:rPr lang="hr-HR" dirty="0" smtClean="0"/>
              <a:t>.</a:t>
            </a:r>
          </a:p>
          <a:p>
            <a:pPr lvl="1"/>
            <a:endParaRPr lang="hr-HR" dirty="0"/>
          </a:p>
          <a:p>
            <a:pPr marL="457200" lvl="1" indent="0">
              <a:buNone/>
            </a:pPr>
            <a:r>
              <a:rPr lang="hr-HR" u="sng" dirty="0" smtClean="0">
                <a:solidFill>
                  <a:srgbClr val="FF0000"/>
                </a:solidFill>
              </a:rPr>
              <a:t>DOES</a:t>
            </a:r>
            <a:r>
              <a:rPr lang="hr-HR" dirty="0" smtClean="0"/>
              <a:t> </a:t>
            </a:r>
            <a:r>
              <a:rPr lang="hr-HR" dirty="0" err="1" smtClean="0"/>
              <a:t>she</a:t>
            </a:r>
            <a:r>
              <a:rPr lang="hr-HR" dirty="0" smtClean="0"/>
              <a:t> </a:t>
            </a:r>
            <a:r>
              <a:rPr lang="hr-HR" u="sng" dirty="0" err="1" smtClean="0"/>
              <a:t>go</a:t>
            </a:r>
            <a:r>
              <a:rPr lang="hr-HR" dirty="0" smtClean="0"/>
              <a:t> on </a:t>
            </a:r>
            <a:r>
              <a:rPr lang="hr-HR" dirty="0" err="1" smtClean="0"/>
              <a:t>the</a:t>
            </a:r>
            <a:r>
              <a:rPr lang="hr-HR" dirty="0" smtClean="0"/>
              <a:t> Internet </a:t>
            </a:r>
            <a:r>
              <a:rPr lang="hr-HR" dirty="0" err="1" smtClean="0"/>
              <a:t>every</a:t>
            </a:r>
            <a:r>
              <a:rPr lang="hr-HR" dirty="0" smtClean="0"/>
              <a:t> </a:t>
            </a:r>
            <a:r>
              <a:rPr lang="hr-HR" dirty="0" err="1" smtClean="0"/>
              <a:t>evening</a:t>
            </a:r>
            <a:r>
              <a:rPr lang="hr-HR" dirty="0" smtClean="0"/>
              <a:t>?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34769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TVORBA PITANJA: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hr-HR" dirty="0" smtClean="0">
              <a:solidFill>
                <a:srgbClr val="FF0000"/>
              </a:solidFill>
            </a:endParaRPr>
          </a:p>
          <a:p>
            <a:r>
              <a:rPr lang="hr-HR" u="sng" dirty="0" smtClean="0">
                <a:solidFill>
                  <a:srgbClr val="FF0000"/>
                </a:solidFill>
              </a:rPr>
              <a:t>REMEMBER! (Zapamti!)</a:t>
            </a:r>
            <a:endParaRPr lang="hr-HR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hr-HR" dirty="0" smtClean="0">
                <a:solidFill>
                  <a:srgbClr val="FF0000"/>
                </a:solidFill>
              </a:rPr>
              <a:t>-pitanja se tvore tako da se na početak rečenice stavi glagol</a:t>
            </a:r>
            <a:r>
              <a:rPr lang="hr-HR" u="sng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hr-HR" dirty="0" smtClean="0">
                <a:solidFill>
                  <a:srgbClr val="00B0F0"/>
                </a:solidFill>
              </a:rPr>
              <a:t>DO- kad rečenica počinje s </a:t>
            </a:r>
            <a:r>
              <a:rPr lang="hr-HR" b="1" u="sng" dirty="0" smtClean="0">
                <a:solidFill>
                  <a:srgbClr val="00B0F0"/>
                </a:solidFill>
              </a:rPr>
              <a:t>I /</a:t>
            </a:r>
            <a:r>
              <a:rPr lang="hr-HR" b="1" u="sng" dirty="0" err="1" smtClean="0">
                <a:solidFill>
                  <a:srgbClr val="00B0F0"/>
                </a:solidFill>
              </a:rPr>
              <a:t>you</a:t>
            </a:r>
            <a:r>
              <a:rPr lang="hr-HR" b="1" u="sng" dirty="0" smtClean="0">
                <a:solidFill>
                  <a:srgbClr val="00B0F0"/>
                </a:solidFill>
              </a:rPr>
              <a:t> /</a:t>
            </a:r>
            <a:r>
              <a:rPr lang="hr-HR" b="1" u="sng" dirty="0" err="1" smtClean="0">
                <a:solidFill>
                  <a:srgbClr val="00B0F0"/>
                </a:solidFill>
              </a:rPr>
              <a:t>we</a:t>
            </a:r>
            <a:r>
              <a:rPr lang="hr-HR" b="1" u="sng" dirty="0" smtClean="0">
                <a:solidFill>
                  <a:srgbClr val="00B0F0"/>
                </a:solidFill>
              </a:rPr>
              <a:t> / </a:t>
            </a:r>
            <a:r>
              <a:rPr lang="hr-HR" b="1" u="sng" dirty="0" err="1" smtClean="0">
                <a:solidFill>
                  <a:srgbClr val="00B0F0"/>
                </a:solidFill>
              </a:rPr>
              <a:t>they</a:t>
            </a:r>
            <a:endParaRPr lang="hr-HR" b="1" u="sng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hr-HR" dirty="0" smtClean="0">
                <a:solidFill>
                  <a:srgbClr val="FF0000"/>
                </a:solidFill>
              </a:rPr>
              <a:t>DOES- kad rečenica počinje  s </a:t>
            </a:r>
            <a:r>
              <a:rPr lang="hr-HR" b="1" u="sng" dirty="0" smtClean="0">
                <a:solidFill>
                  <a:srgbClr val="FF0000"/>
                </a:solidFill>
              </a:rPr>
              <a:t>he/ </a:t>
            </a:r>
            <a:r>
              <a:rPr lang="hr-HR" b="1" u="sng" dirty="0" err="1" smtClean="0">
                <a:solidFill>
                  <a:srgbClr val="FF0000"/>
                </a:solidFill>
              </a:rPr>
              <a:t>she</a:t>
            </a:r>
            <a:r>
              <a:rPr lang="hr-HR" b="1" u="sng" dirty="0" smtClean="0">
                <a:solidFill>
                  <a:srgbClr val="FF0000"/>
                </a:solidFill>
              </a:rPr>
              <a:t> /</a:t>
            </a:r>
            <a:r>
              <a:rPr lang="hr-HR" b="1" u="sng" dirty="0" err="1" smtClean="0">
                <a:solidFill>
                  <a:srgbClr val="FF0000"/>
                </a:solidFill>
              </a:rPr>
              <a:t>it</a:t>
            </a:r>
            <a:r>
              <a:rPr lang="hr-HR" b="1" u="sng" dirty="0" smtClean="0">
                <a:solidFill>
                  <a:srgbClr val="FF0000"/>
                </a:solidFill>
              </a:rPr>
              <a:t> </a:t>
            </a:r>
            <a:r>
              <a:rPr lang="hr-HR" dirty="0" smtClean="0">
                <a:solidFill>
                  <a:srgbClr val="FF0000"/>
                </a:solidFill>
              </a:rPr>
              <a:t>(3. osoba jednine)</a:t>
            </a:r>
          </a:p>
          <a:p>
            <a:pPr marL="0" indent="0">
              <a:buNone/>
            </a:pPr>
            <a:r>
              <a:rPr lang="hr-HR" dirty="0" smtClean="0">
                <a:solidFill>
                  <a:srgbClr val="FF0000"/>
                </a:solidFill>
              </a:rPr>
              <a:t>Glagol gubi nastavak –S.</a:t>
            </a:r>
            <a:endParaRPr lang="hr-H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354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u="sng" dirty="0" smtClean="0"/>
              <a:t>YES /NO QUESTIONS  </a:t>
            </a:r>
            <a:r>
              <a:rPr lang="hr-HR" sz="2400" u="sng" dirty="0" err="1" smtClean="0"/>
              <a:t>and</a:t>
            </a:r>
            <a:r>
              <a:rPr lang="hr-HR" sz="2400" u="sng" dirty="0" smtClean="0"/>
              <a:t>  SHORT  ANSWERS</a:t>
            </a:r>
            <a:r>
              <a:rPr lang="hr-HR" sz="2400" dirty="0" smtClean="0"/>
              <a:t/>
            </a:r>
            <a:br>
              <a:rPr lang="hr-HR" sz="2400" dirty="0" smtClean="0"/>
            </a:br>
            <a:r>
              <a:rPr lang="hr-HR" sz="2400" dirty="0" smtClean="0"/>
              <a:t>(DA / NE pitanja i kratki odgovori)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1800" u="sng" dirty="0" smtClean="0"/>
              <a:t>Jednina (singular</a:t>
            </a:r>
            <a:r>
              <a:rPr lang="hr-HR" sz="1800" dirty="0" smtClean="0"/>
              <a:t>)		</a:t>
            </a:r>
            <a:r>
              <a:rPr lang="hr-HR" sz="1800" dirty="0" err="1" smtClean="0"/>
              <a:t>Short</a:t>
            </a:r>
            <a:r>
              <a:rPr lang="hr-HR" sz="1800" dirty="0" smtClean="0"/>
              <a:t> </a:t>
            </a:r>
            <a:r>
              <a:rPr lang="hr-HR" sz="1800" dirty="0" err="1" smtClean="0"/>
              <a:t>answers</a:t>
            </a:r>
            <a:endParaRPr lang="hr-HR" sz="1800" dirty="0" smtClean="0"/>
          </a:p>
          <a:p>
            <a:endParaRPr lang="hr-HR" sz="1800" dirty="0" smtClean="0"/>
          </a:p>
          <a:p>
            <a:r>
              <a:rPr lang="hr-HR" sz="1800" dirty="0" smtClean="0"/>
              <a:t>1. </a:t>
            </a:r>
            <a:r>
              <a:rPr lang="hr-HR" sz="1800" dirty="0" smtClean="0">
                <a:solidFill>
                  <a:srgbClr val="00B0F0"/>
                </a:solidFill>
              </a:rPr>
              <a:t>DO</a:t>
            </a:r>
            <a:r>
              <a:rPr lang="hr-HR" sz="1800" dirty="0" smtClean="0"/>
              <a:t> I </a:t>
            </a:r>
            <a:r>
              <a:rPr lang="hr-HR" sz="1800" dirty="0" err="1" smtClean="0"/>
              <a:t>play</a:t>
            </a:r>
            <a:r>
              <a:rPr lang="hr-HR" sz="1800" dirty="0" smtClean="0"/>
              <a:t>?			</a:t>
            </a:r>
            <a:r>
              <a:rPr lang="hr-HR" sz="1800" dirty="0" err="1" smtClean="0"/>
              <a:t>Yes</a:t>
            </a:r>
            <a:r>
              <a:rPr lang="hr-HR" sz="1800" dirty="0" smtClean="0"/>
              <a:t> , I </a:t>
            </a:r>
            <a:r>
              <a:rPr lang="hr-HR" sz="1800" dirty="0" smtClean="0">
                <a:solidFill>
                  <a:srgbClr val="00B0F0"/>
                </a:solidFill>
              </a:rPr>
              <a:t>do</a:t>
            </a:r>
            <a:r>
              <a:rPr lang="hr-HR" sz="1800" dirty="0" smtClean="0"/>
              <a:t>. / No, I </a:t>
            </a:r>
            <a:r>
              <a:rPr lang="hr-HR" sz="1800" dirty="0" smtClean="0">
                <a:solidFill>
                  <a:srgbClr val="00B0F0"/>
                </a:solidFill>
              </a:rPr>
              <a:t>don’t</a:t>
            </a:r>
            <a:r>
              <a:rPr lang="hr-HR" sz="1800" dirty="0" smtClean="0"/>
              <a:t>.</a:t>
            </a:r>
          </a:p>
          <a:p>
            <a:r>
              <a:rPr lang="hr-HR" sz="1800" dirty="0" smtClean="0"/>
              <a:t>2 </a:t>
            </a:r>
            <a:r>
              <a:rPr lang="hr-HR" sz="1800" dirty="0" smtClean="0">
                <a:solidFill>
                  <a:srgbClr val="00B0F0"/>
                </a:solidFill>
              </a:rPr>
              <a:t>.DO </a:t>
            </a:r>
            <a:r>
              <a:rPr lang="hr-HR" sz="1800" dirty="0" err="1" smtClean="0"/>
              <a:t>you</a:t>
            </a:r>
            <a:r>
              <a:rPr lang="hr-HR" sz="1800" dirty="0" smtClean="0"/>
              <a:t> </a:t>
            </a:r>
            <a:r>
              <a:rPr lang="hr-HR" sz="1800" dirty="0" err="1" smtClean="0"/>
              <a:t>play</a:t>
            </a:r>
            <a:r>
              <a:rPr lang="hr-HR" sz="1800" dirty="0" smtClean="0"/>
              <a:t>?		</a:t>
            </a:r>
            <a:r>
              <a:rPr lang="hr-HR" sz="1800" dirty="0" err="1" smtClean="0"/>
              <a:t>Yes</a:t>
            </a:r>
            <a:r>
              <a:rPr lang="hr-HR" sz="1800" dirty="0" smtClean="0"/>
              <a:t>, </a:t>
            </a:r>
            <a:r>
              <a:rPr lang="hr-HR" sz="1800" dirty="0" err="1" smtClean="0"/>
              <a:t>you</a:t>
            </a:r>
            <a:r>
              <a:rPr lang="hr-HR" sz="1800" dirty="0" smtClean="0"/>
              <a:t> </a:t>
            </a:r>
            <a:r>
              <a:rPr lang="hr-HR" sz="1800" dirty="0" smtClean="0">
                <a:solidFill>
                  <a:srgbClr val="00B0F0"/>
                </a:solidFill>
              </a:rPr>
              <a:t>do.</a:t>
            </a:r>
            <a:r>
              <a:rPr lang="hr-HR" sz="1800" dirty="0" smtClean="0"/>
              <a:t> / No, </a:t>
            </a:r>
            <a:r>
              <a:rPr lang="hr-HR" sz="1800" dirty="0" err="1" smtClean="0"/>
              <a:t>you</a:t>
            </a:r>
            <a:r>
              <a:rPr lang="hr-HR" sz="1800" dirty="0" smtClean="0"/>
              <a:t> </a:t>
            </a:r>
            <a:r>
              <a:rPr lang="hr-HR" sz="1800" dirty="0" smtClean="0">
                <a:solidFill>
                  <a:srgbClr val="00B0F0"/>
                </a:solidFill>
              </a:rPr>
              <a:t>don’t.</a:t>
            </a:r>
          </a:p>
          <a:p>
            <a:r>
              <a:rPr lang="hr-HR" sz="1800" dirty="0" smtClean="0"/>
              <a:t>3. </a:t>
            </a:r>
            <a:r>
              <a:rPr lang="hr-HR" sz="1800" dirty="0" smtClean="0">
                <a:solidFill>
                  <a:srgbClr val="FF0000"/>
                </a:solidFill>
              </a:rPr>
              <a:t>DOES</a:t>
            </a:r>
            <a:r>
              <a:rPr lang="hr-HR" sz="1800" dirty="0" smtClean="0"/>
              <a:t> he </a:t>
            </a:r>
            <a:r>
              <a:rPr lang="hr-HR" sz="1800" dirty="0" err="1" smtClean="0"/>
              <a:t>play</a:t>
            </a:r>
            <a:r>
              <a:rPr lang="hr-HR" sz="1800" dirty="0" smtClean="0"/>
              <a:t>?		</a:t>
            </a:r>
            <a:r>
              <a:rPr lang="hr-HR" sz="1800" dirty="0" err="1" smtClean="0"/>
              <a:t>Yes</a:t>
            </a:r>
            <a:r>
              <a:rPr lang="hr-HR" sz="1800" dirty="0" smtClean="0"/>
              <a:t>, he </a:t>
            </a:r>
            <a:r>
              <a:rPr lang="hr-HR" sz="1800" dirty="0" err="1" smtClean="0">
                <a:solidFill>
                  <a:srgbClr val="FF0000"/>
                </a:solidFill>
              </a:rPr>
              <a:t>does</a:t>
            </a:r>
            <a:r>
              <a:rPr lang="hr-HR" sz="1800" dirty="0" smtClean="0">
                <a:solidFill>
                  <a:srgbClr val="FF0000"/>
                </a:solidFill>
              </a:rPr>
              <a:t>.</a:t>
            </a:r>
            <a:r>
              <a:rPr lang="hr-HR" sz="1800" dirty="0" smtClean="0"/>
              <a:t> / NO, he </a:t>
            </a:r>
            <a:r>
              <a:rPr lang="hr-HR" sz="1800" dirty="0" err="1" smtClean="0">
                <a:solidFill>
                  <a:srgbClr val="FF0000"/>
                </a:solidFill>
              </a:rPr>
              <a:t>doesn</a:t>
            </a:r>
            <a:r>
              <a:rPr lang="hr-HR" sz="1800" dirty="0" smtClean="0">
                <a:solidFill>
                  <a:srgbClr val="FF0000"/>
                </a:solidFill>
              </a:rPr>
              <a:t>’t</a:t>
            </a:r>
            <a:r>
              <a:rPr lang="hr-HR" sz="1800" dirty="0" smtClean="0"/>
              <a:t>.</a:t>
            </a:r>
          </a:p>
          <a:p>
            <a:r>
              <a:rPr lang="hr-HR" sz="1800" dirty="0"/>
              <a:t> </a:t>
            </a:r>
            <a:r>
              <a:rPr lang="hr-HR" sz="1800" dirty="0" smtClean="0"/>
              <a:t>    </a:t>
            </a:r>
            <a:r>
              <a:rPr lang="hr-HR" sz="1800" dirty="0" smtClean="0">
                <a:solidFill>
                  <a:srgbClr val="FF0000"/>
                </a:solidFill>
              </a:rPr>
              <a:t>DOES </a:t>
            </a:r>
            <a:r>
              <a:rPr lang="hr-HR" sz="1800" dirty="0" err="1" smtClean="0"/>
              <a:t>she</a:t>
            </a:r>
            <a:r>
              <a:rPr lang="hr-HR" sz="1800" dirty="0" smtClean="0"/>
              <a:t> </a:t>
            </a:r>
            <a:r>
              <a:rPr lang="hr-HR" sz="1800" dirty="0" err="1" smtClean="0"/>
              <a:t>play</a:t>
            </a:r>
            <a:r>
              <a:rPr lang="hr-HR" sz="1800" dirty="0" smtClean="0"/>
              <a:t>?		</a:t>
            </a:r>
            <a:r>
              <a:rPr lang="hr-HR" sz="1800" dirty="0" err="1" smtClean="0"/>
              <a:t>Yes</a:t>
            </a:r>
            <a:r>
              <a:rPr lang="hr-HR" sz="1800" dirty="0" smtClean="0"/>
              <a:t>, </a:t>
            </a:r>
            <a:r>
              <a:rPr lang="hr-HR" sz="1800" dirty="0" err="1" smtClean="0"/>
              <a:t>she</a:t>
            </a:r>
            <a:r>
              <a:rPr lang="hr-HR" sz="1800" dirty="0" smtClean="0"/>
              <a:t> </a:t>
            </a:r>
            <a:r>
              <a:rPr lang="hr-HR" sz="1800" dirty="0" err="1" smtClean="0">
                <a:solidFill>
                  <a:srgbClr val="FF0000"/>
                </a:solidFill>
              </a:rPr>
              <a:t>does</a:t>
            </a:r>
            <a:r>
              <a:rPr lang="hr-HR" sz="1800" dirty="0" smtClean="0"/>
              <a:t>. / No, </a:t>
            </a:r>
            <a:r>
              <a:rPr lang="hr-HR" sz="1800" dirty="0" err="1" smtClean="0"/>
              <a:t>she</a:t>
            </a:r>
            <a:r>
              <a:rPr lang="hr-HR" sz="1800" dirty="0" smtClean="0"/>
              <a:t> </a:t>
            </a:r>
            <a:r>
              <a:rPr lang="hr-HR" sz="1800" dirty="0" err="1" smtClean="0">
                <a:solidFill>
                  <a:srgbClr val="FF0000"/>
                </a:solidFill>
              </a:rPr>
              <a:t>doesn</a:t>
            </a:r>
            <a:r>
              <a:rPr lang="hr-HR" sz="1800" dirty="0" smtClean="0">
                <a:solidFill>
                  <a:srgbClr val="FF0000"/>
                </a:solidFill>
              </a:rPr>
              <a:t>’t.</a:t>
            </a:r>
          </a:p>
          <a:p>
            <a:r>
              <a:rPr lang="hr-HR" sz="1800" dirty="0"/>
              <a:t> </a:t>
            </a:r>
            <a:r>
              <a:rPr lang="hr-HR" sz="1800" dirty="0" smtClean="0"/>
              <a:t>    </a:t>
            </a:r>
            <a:r>
              <a:rPr lang="hr-HR" sz="1800" dirty="0" smtClean="0">
                <a:solidFill>
                  <a:srgbClr val="FF0000"/>
                </a:solidFill>
              </a:rPr>
              <a:t>DOES</a:t>
            </a:r>
            <a:r>
              <a:rPr lang="hr-HR" sz="1800" dirty="0" smtClean="0"/>
              <a:t> </a:t>
            </a:r>
            <a:r>
              <a:rPr lang="hr-HR" sz="1800" dirty="0" err="1" smtClean="0"/>
              <a:t>it</a:t>
            </a:r>
            <a:r>
              <a:rPr lang="hr-HR" sz="1800" dirty="0" smtClean="0"/>
              <a:t> </a:t>
            </a:r>
            <a:r>
              <a:rPr lang="hr-HR" sz="1800" dirty="0" err="1" smtClean="0"/>
              <a:t>play</a:t>
            </a:r>
            <a:r>
              <a:rPr lang="hr-HR" sz="1800" dirty="0" smtClean="0"/>
              <a:t>?		</a:t>
            </a:r>
            <a:r>
              <a:rPr lang="hr-HR" sz="1800" dirty="0" err="1" smtClean="0"/>
              <a:t>Yes</a:t>
            </a:r>
            <a:r>
              <a:rPr lang="hr-HR" sz="1800" dirty="0" smtClean="0"/>
              <a:t>, </a:t>
            </a:r>
            <a:r>
              <a:rPr lang="hr-HR" sz="1800" dirty="0" err="1" smtClean="0"/>
              <a:t>it</a:t>
            </a:r>
            <a:r>
              <a:rPr lang="hr-HR" sz="1800" dirty="0" smtClean="0"/>
              <a:t> </a:t>
            </a:r>
            <a:r>
              <a:rPr lang="hr-HR" sz="1800" dirty="0" err="1" smtClean="0">
                <a:solidFill>
                  <a:srgbClr val="FF0000"/>
                </a:solidFill>
              </a:rPr>
              <a:t>does</a:t>
            </a:r>
            <a:r>
              <a:rPr lang="hr-HR" sz="1800" dirty="0" smtClean="0"/>
              <a:t>. / No </a:t>
            </a:r>
            <a:r>
              <a:rPr lang="hr-HR" sz="1800" dirty="0" err="1" smtClean="0"/>
              <a:t>it</a:t>
            </a:r>
            <a:r>
              <a:rPr lang="hr-HR" sz="1800" dirty="0" smtClean="0"/>
              <a:t> </a:t>
            </a:r>
            <a:r>
              <a:rPr lang="hr-HR" sz="1800" dirty="0" err="1" smtClean="0">
                <a:solidFill>
                  <a:srgbClr val="FF0000"/>
                </a:solidFill>
              </a:rPr>
              <a:t>doesn</a:t>
            </a:r>
            <a:r>
              <a:rPr lang="hr-HR" sz="1800" dirty="0" smtClean="0">
                <a:solidFill>
                  <a:srgbClr val="FF0000"/>
                </a:solidFill>
              </a:rPr>
              <a:t>’t.</a:t>
            </a:r>
          </a:p>
          <a:p>
            <a:endParaRPr lang="hr-HR" sz="1800" dirty="0"/>
          </a:p>
          <a:p>
            <a:r>
              <a:rPr lang="hr-HR" sz="1800" u="sng" dirty="0" smtClean="0"/>
              <a:t>Množina (plural)</a:t>
            </a:r>
          </a:p>
          <a:p>
            <a:endParaRPr lang="hr-HR" sz="1800" dirty="0" smtClean="0"/>
          </a:p>
          <a:p>
            <a:r>
              <a:rPr lang="hr-HR" sz="1800" dirty="0" smtClean="0"/>
              <a:t>1. </a:t>
            </a:r>
            <a:r>
              <a:rPr lang="hr-HR" sz="1800" dirty="0" smtClean="0">
                <a:solidFill>
                  <a:srgbClr val="00B0F0"/>
                </a:solidFill>
              </a:rPr>
              <a:t>DO</a:t>
            </a:r>
            <a:r>
              <a:rPr lang="hr-HR" sz="1800" dirty="0" smtClean="0"/>
              <a:t> </a:t>
            </a:r>
            <a:r>
              <a:rPr lang="hr-HR" sz="1800" dirty="0" err="1" smtClean="0"/>
              <a:t>we</a:t>
            </a:r>
            <a:r>
              <a:rPr lang="hr-HR" sz="1800" dirty="0" smtClean="0"/>
              <a:t> </a:t>
            </a:r>
            <a:r>
              <a:rPr lang="hr-HR" sz="1800" dirty="0" err="1" smtClean="0"/>
              <a:t>play</a:t>
            </a:r>
            <a:r>
              <a:rPr lang="hr-HR" sz="1800" dirty="0" smtClean="0"/>
              <a:t>?		</a:t>
            </a:r>
            <a:r>
              <a:rPr lang="hr-HR" sz="1800" dirty="0" err="1" smtClean="0"/>
              <a:t>Yes</a:t>
            </a:r>
            <a:r>
              <a:rPr lang="hr-HR" sz="1800" dirty="0" smtClean="0"/>
              <a:t>, </a:t>
            </a:r>
            <a:r>
              <a:rPr lang="hr-HR" sz="1800" dirty="0" err="1" smtClean="0"/>
              <a:t>we</a:t>
            </a:r>
            <a:r>
              <a:rPr lang="hr-HR" sz="1800" dirty="0" smtClean="0"/>
              <a:t> </a:t>
            </a:r>
            <a:r>
              <a:rPr lang="hr-HR" sz="1800" dirty="0" smtClean="0">
                <a:solidFill>
                  <a:srgbClr val="00B0F0"/>
                </a:solidFill>
              </a:rPr>
              <a:t>do.</a:t>
            </a:r>
            <a:r>
              <a:rPr lang="hr-HR" sz="1800" dirty="0" smtClean="0"/>
              <a:t> / No, </a:t>
            </a:r>
            <a:r>
              <a:rPr lang="hr-HR" sz="1800" dirty="0" err="1" smtClean="0"/>
              <a:t>we</a:t>
            </a:r>
            <a:r>
              <a:rPr lang="hr-HR" sz="1800" dirty="0" smtClean="0"/>
              <a:t> </a:t>
            </a:r>
            <a:r>
              <a:rPr lang="hr-HR" sz="1800" dirty="0" smtClean="0">
                <a:solidFill>
                  <a:srgbClr val="00B0F0"/>
                </a:solidFill>
              </a:rPr>
              <a:t>don’t.</a:t>
            </a:r>
          </a:p>
          <a:p>
            <a:r>
              <a:rPr lang="hr-HR" sz="1800" dirty="0" smtClean="0"/>
              <a:t>2. </a:t>
            </a:r>
            <a:r>
              <a:rPr lang="hr-HR" sz="1800" dirty="0" smtClean="0">
                <a:solidFill>
                  <a:srgbClr val="00B0F0"/>
                </a:solidFill>
              </a:rPr>
              <a:t>DO </a:t>
            </a:r>
            <a:r>
              <a:rPr lang="hr-HR" sz="1800" dirty="0" err="1" smtClean="0"/>
              <a:t>you</a:t>
            </a:r>
            <a:r>
              <a:rPr lang="hr-HR" sz="1800" dirty="0" smtClean="0"/>
              <a:t> </a:t>
            </a:r>
            <a:r>
              <a:rPr lang="hr-HR" sz="1800" dirty="0" err="1" smtClean="0"/>
              <a:t>play</a:t>
            </a:r>
            <a:r>
              <a:rPr lang="hr-HR" sz="1800" dirty="0" smtClean="0"/>
              <a:t>?		</a:t>
            </a:r>
            <a:r>
              <a:rPr lang="hr-HR" sz="1800" dirty="0" err="1" smtClean="0"/>
              <a:t>Yes</a:t>
            </a:r>
            <a:r>
              <a:rPr lang="hr-HR" sz="1800" dirty="0" smtClean="0"/>
              <a:t>, </a:t>
            </a:r>
            <a:r>
              <a:rPr lang="hr-HR" sz="1800" dirty="0" err="1" smtClean="0"/>
              <a:t>you</a:t>
            </a:r>
            <a:r>
              <a:rPr lang="hr-HR" sz="1800" dirty="0" smtClean="0"/>
              <a:t> </a:t>
            </a:r>
            <a:r>
              <a:rPr lang="hr-HR" sz="1800" dirty="0" smtClean="0">
                <a:solidFill>
                  <a:srgbClr val="00B0F0"/>
                </a:solidFill>
              </a:rPr>
              <a:t>do. </a:t>
            </a:r>
            <a:r>
              <a:rPr lang="hr-HR" sz="1800" dirty="0" smtClean="0"/>
              <a:t>/ No , </a:t>
            </a:r>
            <a:r>
              <a:rPr lang="hr-HR" sz="1800" dirty="0" err="1" smtClean="0"/>
              <a:t>you</a:t>
            </a:r>
            <a:r>
              <a:rPr lang="hr-HR" sz="1800" dirty="0" smtClean="0"/>
              <a:t> </a:t>
            </a:r>
            <a:r>
              <a:rPr lang="hr-HR" sz="1800" dirty="0" smtClean="0">
                <a:solidFill>
                  <a:srgbClr val="00B0F0"/>
                </a:solidFill>
              </a:rPr>
              <a:t>don’t.</a:t>
            </a:r>
          </a:p>
          <a:p>
            <a:r>
              <a:rPr lang="hr-HR" sz="1800" dirty="0" smtClean="0"/>
              <a:t>3. </a:t>
            </a:r>
            <a:r>
              <a:rPr lang="hr-HR" sz="1800" dirty="0" smtClean="0">
                <a:solidFill>
                  <a:srgbClr val="00B0F0"/>
                </a:solidFill>
              </a:rPr>
              <a:t>DO </a:t>
            </a:r>
            <a:r>
              <a:rPr lang="hr-HR" sz="1800" dirty="0" err="1" smtClean="0"/>
              <a:t>they</a:t>
            </a:r>
            <a:r>
              <a:rPr lang="hr-HR" sz="1800" dirty="0" smtClean="0"/>
              <a:t> </a:t>
            </a:r>
            <a:r>
              <a:rPr lang="hr-HR" sz="1800" dirty="0" err="1" smtClean="0"/>
              <a:t>play</a:t>
            </a:r>
            <a:r>
              <a:rPr lang="hr-HR" sz="1800" dirty="0" smtClean="0"/>
              <a:t>?		</a:t>
            </a:r>
            <a:r>
              <a:rPr lang="hr-HR" sz="1800" dirty="0" err="1" smtClean="0"/>
              <a:t>Yes</a:t>
            </a:r>
            <a:r>
              <a:rPr lang="hr-HR" sz="1800" dirty="0" smtClean="0"/>
              <a:t>, </a:t>
            </a:r>
            <a:r>
              <a:rPr lang="hr-HR" sz="1800" dirty="0" err="1" smtClean="0"/>
              <a:t>they</a:t>
            </a:r>
            <a:r>
              <a:rPr lang="hr-HR" sz="1800" dirty="0" smtClean="0"/>
              <a:t> </a:t>
            </a:r>
            <a:r>
              <a:rPr lang="hr-HR" sz="1800" dirty="0" smtClean="0">
                <a:solidFill>
                  <a:srgbClr val="00B0F0"/>
                </a:solidFill>
              </a:rPr>
              <a:t>do</a:t>
            </a:r>
            <a:r>
              <a:rPr lang="hr-HR" sz="1800" dirty="0" smtClean="0"/>
              <a:t>. No, </a:t>
            </a:r>
            <a:r>
              <a:rPr lang="hr-HR" sz="1800" dirty="0" err="1" smtClean="0"/>
              <a:t>they</a:t>
            </a:r>
            <a:r>
              <a:rPr lang="hr-HR" sz="1800" dirty="0" smtClean="0"/>
              <a:t> </a:t>
            </a:r>
            <a:r>
              <a:rPr lang="hr-HR" sz="1800" dirty="0" smtClean="0">
                <a:solidFill>
                  <a:srgbClr val="00B0F0"/>
                </a:solidFill>
              </a:rPr>
              <a:t>don’t.</a:t>
            </a:r>
            <a:endParaRPr lang="hr-HR" sz="1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53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Kad pitanje počinje s glagolom, moguća su samo dva odgovora YES ili NO. Zato se takva pitanja nazivaju YES/NO </a:t>
            </a:r>
            <a:r>
              <a:rPr lang="hr-HR" sz="2400" dirty="0" err="1" smtClean="0"/>
              <a:t>questions</a:t>
            </a:r>
            <a:r>
              <a:rPr lang="hr-HR" sz="2400" dirty="0" smtClean="0"/>
              <a:t>. U kratkom odgovoru ponavljamo </a:t>
            </a:r>
            <a:r>
              <a:rPr lang="hr-HR" sz="2400" dirty="0" err="1" smtClean="0"/>
              <a:t>galgol</a:t>
            </a:r>
            <a:r>
              <a:rPr lang="hr-HR" sz="2400" dirty="0" smtClean="0"/>
              <a:t> s početka pitanja, npr.</a:t>
            </a:r>
            <a:endParaRPr lang="hr-HR" sz="2400" dirty="0"/>
          </a:p>
          <a:p>
            <a:endParaRPr lang="hr-HR" sz="2400" dirty="0" smtClean="0"/>
          </a:p>
          <a:p>
            <a:r>
              <a:rPr lang="hr-HR" sz="2200" dirty="0" err="1" smtClean="0">
                <a:solidFill>
                  <a:srgbClr val="FF0000"/>
                </a:solidFill>
              </a:rPr>
              <a:t>Does</a:t>
            </a:r>
            <a:r>
              <a:rPr lang="hr-HR" sz="2200" dirty="0" smtClean="0">
                <a:solidFill>
                  <a:srgbClr val="FF0000"/>
                </a:solidFill>
              </a:rPr>
              <a:t> </a:t>
            </a:r>
            <a:r>
              <a:rPr lang="hr-HR" sz="2200" dirty="0" err="1" smtClean="0"/>
              <a:t>Molly</a:t>
            </a:r>
            <a:r>
              <a:rPr lang="hr-HR" sz="2200" dirty="0" smtClean="0"/>
              <a:t>  </a:t>
            </a:r>
            <a:r>
              <a:rPr lang="hr-HR" sz="2200" dirty="0" err="1" smtClean="0"/>
              <a:t>play</a:t>
            </a:r>
            <a:r>
              <a:rPr lang="hr-HR" sz="2200" dirty="0" smtClean="0"/>
              <a:t> </a:t>
            </a:r>
            <a:r>
              <a:rPr lang="hr-HR" sz="2200" dirty="0" err="1" smtClean="0"/>
              <a:t>volleyball</a:t>
            </a:r>
            <a:r>
              <a:rPr lang="hr-HR" sz="2200" dirty="0" smtClean="0"/>
              <a:t>?	</a:t>
            </a:r>
            <a:r>
              <a:rPr lang="hr-HR" sz="2200" dirty="0" err="1" smtClean="0"/>
              <a:t>Yes</a:t>
            </a:r>
            <a:r>
              <a:rPr lang="hr-HR" sz="2200" dirty="0" smtClean="0"/>
              <a:t> , </a:t>
            </a:r>
            <a:r>
              <a:rPr lang="hr-HR" sz="2200" dirty="0" err="1" smtClean="0"/>
              <a:t>she</a:t>
            </a:r>
            <a:r>
              <a:rPr lang="hr-HR" sz="2200" dirty="0" smtClean="0"/>
              <a:t> </a:t>
            </a:r>
            <a:r>
              <a:rPr lang="hr-HR" sz="2200" dirty="0" err="1" smtClean="0">
                <a:solidFill>
                  <a:srgbClr val="FF0000"/>
                </a:solidFill>
              </a:rPr>
              <a:t>does</a:t>
            </a:r>
            <a:r>
              <a:rPr lang="hr-HR" sz="2200" dirty="0" smtClean="0"/>
              <a:t>. / No, </a:t>
            </a:r>
            <a:r>
              <a:rPr lang="hr-HR" sz="2200" dirty="0" err="1" smtClean="0"/>
              <a:t>she</a:t>
            </a:r>
            <a:r>
              <a:rPr lang="hr-HR" sz="2200" dirty="0" smtClean="0"/>
              <a:t> </a:t>
            </a:r>
            <a:r>
              <a:rPr lang="hr-HR" sz="2200" dirty="0" err="1" smtClean="0">
                <a:solidFill>
                  <a:srgbClr val="FF0000"/>
                </a:solidFill>
              </a:rPr>
              <a:t>doesn</a:t>
            </a:r>
            <a:r>
              <a:rPr lang="hr-HR" sz="2200" dirty="0" smtClean="0">
                <a:solidFill>
                  <a:srgbClr val="FF0000"/>
                </a:solidFill>
              </a:rPr>
              <a:t>’t.</a:t>
            </a:r>
          </a:p>
          <a:p>
            <a:r>
              <a:rPr lang="hr-HR" sz="2200" dirty="0" smtClean="0">
                <a:solidFill>
                  <a:srgbClr val="00B0F0"/>
                </a:solidFill>
              </a:rPr>
              <a:t>Do</a:t>
            </a:r>
            <a:r>
              <a:rPr lang="hr-HR" sz="2200" dirty="0" smtClean="0"/>
              <a:t> </a:t>
            </a:r>
            <a:r>
              <a:rPr lang="hr-HR" sz="2200" dirty="0" err="1" smtClean="0"/>
              <a:t>you</a:t>
            </a:r>
            <a:r>
              <a:rPr lang="hr-HR" sz="2200" dirty="0" smtClean="0"/>
              <a:t> </a:t>
            </a:r>
            <a:r>
              <a:rPr lang="hr-HR" sz="2200" dirty="0" err="1" smtClean="0"/>
              <a:t>like</a:t>
            </a:r>
            <a:r>
              <a:rPr lang="hr-HR" sz="2200" dirty="0" smtClean="0"/>
              <a:t> sport?		</a:t>
            </a:r>
            <a:r>
              <a:rPr lang="hr-HR" sz="2200" dirty="0" err="1" smtClean="0"/>
              <a:t>Yes</a:t>
            </a:r>
            <a:r>
              <a:rPr lang="hr-HR" sz="2200" dirty="0" smtClean="0"/>
              <a:t>, I </a:t>
            </a:r>
            <a:r>
              <a:rPr lang="hr-HR" sz="2200" dirty="0" smtClean="0">
                <a:solidFill>
                  <a:srgbClr val="00B0F0"/>
                </a:solidFill>
              </a:rPr>
              <a:t>do</a:t>
            </a:r>
            <a:r>
              <a:rPr lang="hr-HR" sz="2200" dirty="0" smtClean="0"/>
              <a:t>. / No, I </a:t>
            </a:r>
            <a:r>
              <a:rPr lang="hr-HR" sz="2200" dirty="0" smtClean="0">
                <a:solidFill>
                  <a:srgbClr val="00B0F0"/>
                </a:solidFill>
              </a:rPr>
              <a:t>don’t.</a:t>
            </a:r>
          </a:p>
          <a:p>
            <a:pPr marL="3657600" lvl="8" indent="0">
              <a:buNone/>
            </a:pPr>
            <a:endParaRPr lang="hr-HR" sz="2200" dirty="0"/>
          </a:p>
        </p:txBody>
      </p:sp>
    </p:spTree>
    <p:extLst>
      <p:ext uri="{BB962C8B-B14F-4D97-AF65-F5344CB8AC3E}">
        <p14:creationId xmlns:p14="http://schemas.microsoft.com/office/powerpoint/2010/main" val="3776140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u="sng" dirty="0" smtClean="0"/>
              <a:t>WH-QUESTIONS</a:t>
            </a:r>
            <a:endParaRPr lang="hr-HR" sz="3600" u="sng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sz="2800" dirty="0" smtClean="0"/>
              <a:t>Pitanja koja počinju s bilo kojom upitnom riječi zovu se WH pitanja  zato što većina upitnih riječi u engleskom jeziku počinje sa slovima wh, npr.</a:t>
            </a:r>
          </a:p>
          <a:p>
            <a:endParaRPr lang="hr-HR" sz="2800" dirty="0" smtClean="0"/>
          </a:p>
          <a:p>
            <a:r>
              <a:rPr lang="hr-HR" sz="2800" b="1" u="sng" dirty="0" err="1" smtClean="0"/>
              <a:t>When</a:t>
            </a:r>
            <a:r>
              <a:rPr lang="hr-HR" sz="2800" dirty="0" smtClean="0"/>
              <a:t> </a:t>
            </a:r>
            <a:r>
              <a:rPr lang="hr-HR" sz="2800" dirty="0" err="1" smtClean="0"/>
              <a:t>does</a:t>
            </a:r>
            <a:r>
              <a:rPr lang="hr-HR" sz="2800" dirty="0" smtClean="0"/>
              <a:t> </a:t>
            </a:r>
            <a:r>
              <a:rPr lang="hr-HR" sz="2800" dirty="0" err="1" smtClean="0"/>
              <a:t>Molly</a:t>
            </a:r>
            <a:r>
              <a:rPr lang="hr-HR" sz="2800" dirty="0" smtClean="0"/>
              <a:t> </a:t>
            </a:r>
            <a:r>
              <a:rPr lang="hr-HR" sz="2800" dirty="0" err="1" smtClean="0"/>
              <a:t>have</a:t>
            </a:r>
            <a:r>
              <a:rPr lang="hr-HR" sz="2800" dirty="0" smtClean="0"/>
              <a:t> </a:t>
            </a:r>
            <a:r>
              <a:rPr lang="hr-HR" sz="2800" dirty="0" err="1" smtClean="0"/>
              <a:t>dinner</a:t>
            </a:r>
            <a:r>
              <a:rPr lang="hr-HR" sz="2800" dirty="0"/>
              <a:t> </a:t>
            </a:r>
            <a:r>
              <a:rPr lang="hr-HR" sz="2800" dirty="0" err="1" smtClean="0"/>
              <a:t>every</a:t>
            </a:r>
            <a:r>
              <a:rPr lang="hr-HR" sz="2800" dirty="0" smtClean="0"/>
              <a:t> </a:t>
            </a:r>
            <a:r>
              <a:rPr lang="hr-HR" sz="2800" dirty="0" err="1" smtClean="0"/>
              <a:t>day</a:t>
            </a:r>
            <a:r>
              <a:rPr lang="hr-HR" sz="2800" dirty="0" smtClean="0"/>
              <a:t>?</a:t>
            </a:r>
          </a:p>
          <a:p>
            <a:r>
              <a:rPr lang="hr-HR" sz="2800" dirty="0" err="1" smtClean="0"/>
              <a:t>She</a:t>
            </a:r>
            <a:r>
              <a:rPr lang="hr-HR" sz="2800" dirty="0" smtClean="0"/>
              <a:t>  </a:t>
            </a:r>
            <a:r>
              <a:rPr lang="hr-HR" sz="2800" dirty="0" err="1" smtClean="0"/>
              <a:t>has</a:t>
            </a:r>
            <a:r>
              <a:rPr lang="hr-HR" sz="2800" dirty="0" smtClean="0"/>
              <a:t> </a:t>
            </a:r>
            <a:r>
              <a:rPr lang="hr-HR" sz="2800" dirty="0" err="1" smtClean="0"/>
              <a:t>dinner</a:t>
            </a:r>
            <a:r>
              <a:rPr lang="hr-HR" sz="2800" dirty="0" smtClean="0"/>
              <a:t> at 7 pm.</a:t>
            </a:r>
            <a:endParaRPr lang="hr-HR" sz="2800" dirty="0"/>
          </a:p>
          <a:p>
            <a:endParaRPr lang="hr-HR" sz="2800" dirty="0" smtClean="0"/>
          </a:p>
          <a:p>
            <a:r>
              <a:rPr lang="hr-HR" sz="2800" b="1" u="sng" dirty="0" err="1" smtClean="0"/>
              <a:t>What</a:t>
            </a:r>
            <a:r>
              <a:rPr lang="hr-HR" sz="2800" dirty="0" smtClean="0"/>
              <a:t> do </a:t>
            </a:r>
            <a:r>
              <a:rPr lang="hr-HR" sz="2800" dirty="0" err="1" smtClean="0"/>
              <a:t>you</a:t>
            </a:r>
            <a:r>
              <a:rPr lang="hr-HR" sz="2800" dirty="0" smtClean="0"/>
              <a:t> </a:t>
            </a:r>
            <a:r>
              <a:rPr lang="hr-HR" sz="2800" dirty="0" err="1" smtClean="0"/>
              <a:t>do</a:t>
            </a:r>
            <a:r>
              <a:rPr lang="hr-HR" sz="2800" dirty="0" smtClean="0"/>
              <a:t> </a:t>
            </a:r>
            <a:r>
              <a:rPr lang="hr-HR" sz="2800" dirty="0" err="1" smtClean="0"/>
              <a:t>every</a:t>
            </a:r>
            <a:r>
              <a:rPr lang="hr-HR" sz="2800" dirty="0" smtClean="0"/>
              <a:t> </a:t>
            </a:r>
            <a:r>
              <a:rPr lang="hr-HR" sz="2800" dirty="0" err="1" smtClean="0"/>
              <a:t>afternoon</a:t>
            </a:r>
            <a:r>
              <a:rPr lang="hr-HR" sz="2800" dirty="0" smtClean="0"/>
              <a:t>?</a:t>
            </a:r>
          </a:p>
          <a:p>
            <a:r>
              <a:rPr lang="hr-HR" sz="2800" dirty="0" smtClean="0"/>
              <a:t>I </a:t>
            </a:r>
            <a:r>
              <a:rPr lang="hr-HR" sz="2800" dirty="0" err="1" smtClean="0"/>
              <a:t>play</a:t>
            </a:r>
            <a:r>
              <a:rPr lang="hr-HR" sz="2800" dirty="0" smtClean="0"/>
              <a:t> </a:t>
            </a:r>
            <a:r>
              <a:rPr lang="hr-HR" sz="2800" dirty="0" err="1" smtClean="0"/>
              <a:t>with</a:t>
            </a:r>
            <a:r>
              <a:rPr lang="hr-HR" sz="2800" dirty="0" smtClean="0"/>
              <a:t> </a:t>
            </a:r>
            <a:r>
              <a:rPr lang="hr-HR" sz="2800" dirty="0" err="1" smtClean="0"/>
              <a:t>my</a:t>
            </a:r>
            <a:r>
              <a:rPr lang="hr-HR" sz="2800" dirty="0" smtClean="0"/>
              <a:t> </a:t>
            </a:r>
            <a:r>
              <a:rPr lang="hr-HR" sz="2800" dirty="0" err="1" smtClean="0"/>
              <a:t>friends</a:t>
            </a:r>
            <a:r>
              <a:rPr lang="hr-HR" sz="2800" dirty="0" smtClean="0"/>
              <a:t> </a:t>
            </a:r>
            <a:r>
              <a:rPr lang="hr-HR" sz="2800" dirty="0" err="1" smtClean="0"/>
              <a:t>every</a:t>
            </a:r>
            <a:r>
              <a:rPr lang="hr-HR" sz="2800" dirty="0" smtClean="0"/>
              <a:t> </a:t>
            </a:r>
            <a:r>
              <a:rPr lang="hr-HR" sz="2800" dirty="0" err="1" smtClean="0"/>
              <a:t>afternoon</a:t>
            </a:r>
            <a:r>
              <a:rPr lang="hr-HR" sz="2800" dirty="0" smtClean="0"/>
              <a:t>.</a:t>
            </a:r>
          </a:p>
          <a:p>
            <a:endParaRPr lang="hr-HR" sz="2800" dirty="0" smtClean="0"/>
          </a:p>
          <a:p>
            <a:r>
              <a:rPr lang="hr-HR" sz="2800" dirty="0" smtClean="0"/>
              <a:t>Odgovori mogu biti različiti.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7351908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ekarska">
  <a:themeElements>
    <a:clrScheme name="Apotekars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ekars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ekars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47</TotalTime>
  <Words>180</Words>
  <Application>Microsoft Office PowerPoint</Application>
  <PresentationFormat>Prikaz na zaslonu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7" baseType="lpstr">
      <vt:lpstr>Apotekarska</vt:lpstr>
      <vt:lpstr>Present simple questions</vt:lpstr>
      <vt:lpstr>Usporedi  jesne  i  upitne  rečenice:</vt:lpstr>
      <vt:lpstr>TVORBA PITANJA:</vt:lpstr>
      <vt:lpstr>YES /NO QUESTIONS  and  SHORT  ANSWERS (DA / NE pitanja i kratki odgovori)</vt:lpstr>
      <vt:lpstr>PowerPointova prezentacija</vt:lpstr>
      <vt:lpstr>WH-QUESTIONS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simple questions</dc:title>
  <dc:creator>OŠ STON 5</dc:creator>
  <cp:lastModifiedBy>OŠ STON 5</cp:lastModifiedBy>
  <cp:revision>5</cp:revision>
  <dcterms:created xsi:type="dcterms:W3CDTF">2020-03-24T09:37:04Z</dcterms:created>
  <dcterms:modified xsi:type="dcterms:W3CDTF">2020-03-24T10:24:41Z</dcterms:modified>
</cp:coreProperties>
</file>